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67" r:id="rId5"/>
    <p:sldId id="258" r:id="rId6"/>
    <p:sldId id="268" r:id="rId7"/>
    <p:sldId id="259" r:id="rId8"/>
    <p:sldId id="269" r:id="rId9"/>
    <p:sldId id="260" r:id="rId10"/>
    <p:sldId id="270" r:id="rId11"/>
    <p:sldId id="261" r:id="rId12"/>
    <p:sldId id="271" r:id="rId13"/>
    <p:sldId id="262" r:id="rId14"/>
    <p:sldId id="272" r:id="rId15"/>
    <p:sldId id="265" r:id="rId16"/>
    <p:sldId id="273" r:id="rId17"/>
    <p:sldId id="263" r:id="rId18"/>
    <p:sldId id="264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06C1DA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3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-596"/>
            <a:ext cx="914400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71400"/>
            <a:ext cx="9144000" cy="714041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«ОН СДЕЛАЛ БОЛЬШЕ </a:t>
            </a:r>
          </a:p>
          <a:p>
            <a:pPr algn="ctr"/>
            <a:r>
              <a:rPr lang="ru-RU" sz="7200" b="1" cap="all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КАЖДОГО </a:t>
            </a:r>
            <a:r>
              <a:rPr lang="ru-RU" sz="7200" b="1" cap="all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ИЗ </a:t>
            </a:r>
            <a:r>
              <a:rPr lang="ru-RU" sz="7200" b="1" cap="all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НАС</a:t>
            </a:r>
            <a:r>
              <a:rPr lang="ru-RU" sz="7200" b="1" cap="all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»</a:t>
            </a:r>
            <a:endParaRPr lang="ru-RU" sz="7200" b="1" cap="all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7200" b="1" cap="all" dirty="0" smtClean="0">
              <a:ln w="317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7200" b="1" cap="all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1400" b="1" cap="all" dirty="0" smtClean="0">
              <a:ln w="317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1400" b="1" cap="all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1400" b="1" cap="all" dirty="0" smtClean="0">
              <a:ln w="317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1400" b="1" cap="all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ru-RU" sz="2000" b="1" cap="all" dirty="0" smtClean="0">
                <a:ln w="3175" cmpd="sng">
                  <a:solidFill>
                    <a:srgbClr val="FFFFFF"/>
                  </a:solidFill>
                  <a:prstDash val="solid"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МКУ «</a:t>
            </a:r>
            <a:r>
              <a:rPr lang="ru-RU" sz="2000" b="1" cap="all" dirty="0" err="1" smtClean="0">
                <a:ln w="3175" cmpd="sng">
                  <a:solidFill>
                    <a:srgbClr val="FFFFFF"/>
                  </a:solidFill>
                  <a:prstDash val="solid"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варениковская</a:t>
            </a:r>
            <a:r>
              <a:rPr lang="ru-RU" sz="2000" b="1" cap="all" dirty="0" smtClean="0">
                <a:ln w="3175" cmpd="sng">
                  <a:solidFill>
                    <a:srgbClr val="FFFFFF"/>
                  </a:solidFill>
                  <a:prstDash val="solid"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поселенческая библиотека»</a:t>
            </a:r>
          </a:p>
          <a:p>
            <a:pPr algn="ctr"/>
            <a:r>
              <a:rPr lang="ru-RU" sz="2000" b="1" cap="all" dirty="0" smtClean="0">
                <a:ln w="3175" cmpd="sng">
                  <a:solidFill>
                    <a:srgbClr val="FFFFFF"/>
                  </a:solidFill>
                  <a:prstDash val="solid"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2020</a:t>
            </a:r>
            <a:r>
              <a:rPr lang="ru-RU" sz="1200" b="1" cap="all" dirty="0" smtClean="0">
                <a:ln w="3175" cmpd="sng">
                  <a:solidFill>
                    <a:srgbClr val="FFFFFF"/>
                  </a:solidFill>
                  <a:prstDash val="solid"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г.</a:t>
            </a:r>
            <a:endParaRPr lang="ru-RU" sz="1200" b="1" cap="all" dirty="0">
              <a:ln w="3175" cmpd="sng">
                <a:solidFill>
                  <a:srgbClr val="FFFFFF"/>
                </a:solidFill>
                <a:prstDash val="solid"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7213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404664"/>
            <a:ext cx="8784976" cy="551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ea typeface="Calibri"/>
                <a:cs typeface="Times New Roman"/>
              </a:rPr>
              <a:t>Но героизм советских летчиков проявлялся не только в применении таранного удара. Он являлся также стремлением нанести </a:t>
            </a:r>
            <a:r>
              <a:rPr lang="ru-RU" sz="2800" b="1" dirty="0" smtClean="0">
                <a:ea typeface="Calibri"/>
                <a:cs typeface="Times New Roman"/>
              </a:rPr>
              <a:t>противнику макси-</a:t>
            </a:r>
            <a:r>
              <a:rPr lang="ru-RU" sz="2800" b="1" dirty="0" err="1" smtClean="0">
                <a:ea typeface="Calibri"/>
                <a:cs typeface="Times New Roman"/>
              </a:rPr>
              <a:t>мальный</a:t>
            </a:r>
            <a:r>
              <a:rPr lang="ru-RU" sz="2800" b="1" dirty="0" smtClean="0">
                <a:ea typeface="Calibri"/>
                <a:cs typeface="Times New Roman"/>
              </a:rPr>
              <a:t> </a:t>
            </a:r>
            <a:r>
              <a:rPr lang="ru-RU" sz="2800" b="1" dirty="0">
                <a:ea typeface="Calibri"/>
                <a:cs typeface="Times New Roman"/>
              </a:rPr>
              <a:t>урон, не взирая на его </a:t>
            </a:r>
            <a:r>
              <a:rPr lang="ru-RU" sz="2800" b="1" dirty="0" smtClean="0">
                <a:ea typeface="Calibri"/>
                <a:cs typeface="Times New Roman"/>
              </a:rPr>
              <a:t>численное </a:t>
            </a:r>
            <a:r>
              <a:rPr lang="ru-RU" sz="2800" b="1" dirty="0" err="1" smtClean="0">
                <a:ea typeface="Calibri"/>
                <a:cs typeface="Times New Roman"/>
              </a:rPr>
              <a:t>преи-мущество</a:t>
            </a:r>
            <a:r>
              <a:rPr lang="ru-RU" sz="2800" b="1" dirty="0" smtClean="0">
                <a:ea typeface="Calibri"/>
                <a:cs typeface="Times New Roman"/>
              </a:rPr>
              <a:t> </a:t>
            </a:r>
            <a:r>
              <a:rPr lang="ru-RU" sz="2800" b="1" dirty="0">
                <a:ea typeface="Calibri"/>
                <a:cs typeface="Times New Roman"/>
              </a:rPr>
              <a:t>или другие </a:t>
            </a:r>
            <a:r>
              <a:rPr lang="ru-RU" sz="2800" b="1" dirty="0" smtClean="0">
                <a:ea typeface="Calibri"/>
                <a:cs typeface="Times New Roman"/>
              </a:rPr>
              <a:t>неблагоприятные </a:t>
            </a:r>
            <a:r>
              <a:rPr lang="ru-RU" sz="2800" b="1" dirty="0">
                <a:ea typeface="Calibri"/>
                <a:cs typeface="Times New Roman"/>
              </a:rPr>
              <a:t>условия. Не уклоняться от боя, </a:t>
            </a:r>
            <a:r>
              <a:rPr lang="ru-RU" sz="2800" b="1" dirty="0" smtClean="0">
                <a:ea typeface="Calibri"/>
                <a:cs typeface="Times New Roman"/>
              </a:rPr>
              <a:t> </a:t>
            </a:r>
            <a:r>
              <a:rPr lang="ru-RU" sz="2800" b="1" dirty="0">
                <a:ea typeface="Calibri"/>
                <a:cs typeface="Times New Roman"/>
              </a:rPr>
              <a:t>а </a:t>
            </a:r>
            <a:r>
              <a:rPr lang="ru-RU" sz="2800" b="1" dirty="0" smtClean="0">
                <a:ea typeface="Calibri"/>
                <a:cs typeface="Times New Roman"/>
              </a:rPr>
              <a:t>решительно </a:t>
            </a:r>
            <a:r>
              <a:rPr lang="ru-RU" sz="2800" b="1" dirty="0">
                <a:ea typeface="Calibri"/>
                <a:cs typeface="Times New Roman"/>
              </a:rPr>
              <a:t>навязывать его врагу, </a:t>
            </a:r>
            <a:r>
              <a:rPr lang="ru-RU" sz="2800" b="1" dirty="0" smtClean="0">
                <a:ea typeface="Calibri"/>
                <a:cs typeface="Times New Roman"/>
              </a:rPr>
              <a:t>уничтожать </a:t>
            </a:r>
            <a:r>
              <a:rPr lang="ru-RU" sz="2800" b="1" dirty="0">
                <a:ea typeface="Calibri"/>
                <a:cs typeface="Times New Roman"/>
              </a:rPr>
              <a:t>его, или спасти товарища, попавшего в беду — это также было свойственно нашим летчикам в ходе </a:t>
            </a:r>
            <a:r>
              <a:rPr lang="ru-RU" sz="2800" b="1" dirty="0" smtClean="0">
                <a:ea typeface="Calibri"/>
                <a:cs typeface="Times New Roman"/>
              </a:rPr>
              <a:t>войны </a:t>
            </a:r>
            <a:r>
              <a:rPr lang="ru-RU" sz="2800" b="1" dirty="0">
                <a:ea typeface="Calibri"/>
                <a:cs typeface="Times New Roman"/>
              </a:rPr>
              <a:t>и являлось для них </a:t>
            </a:r>
            <a:r>
              <a:rPr lang="ru-RU" sz="2800" b="1" dirty="0" smtClean="0">
                <a:ea typeface="Calibri"/>
                <a:cs typeface="Times New Roman"/>
              </a:rPr>
              <a:t>законом, </a:t>
            </a:r>
            <a:r>
              <a:rPr lang="ru-RU" sz="2800" b="1" dirty="0">
                <a:ea typeface="Calibri"/>
                <a:cs typeface="Times New Roman"/>
              </a:rPr>
              <a:t>руководство которым порождало героизм, отвагу и бескомпромиссность </a:t>
            </a:r>
            <a:r>
              <a:rPr lang="ru-RU" sz="2800" b="1" dirty="0" smtClean="0">
                <a:ea typeface="Calibri"/>
                <a:cs typeface="Times New Roman"/>
              </a:rPr>
              <a:t>поведения в </a:t>
            </a:r>
            <a:r>
              <a:rPr lang="ru-RU" sz="2800" b="1" dirty="0">
                <a:ea typeface="Calibri"/>
                <a:cs typeface="Times New Roman"/>
              </a:rPr>
              <a:t>бою. 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5524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73201" cy="64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53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764704"/>
            <a:ext cx="8856984" cy="5153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ea typeface="Calibri"/>
                <a:cs typeface="Times New Roman"/>
              </a:rPr>
              <a:t>Так, уже на второй день войны советский летчик Александр Иванович </a:t>
            </a:r>
            <a:r>
              <a:rPr lang="ru-RU" sz="3200" b="1" dirty="0" err="1">
                <a:ea typeface="Calibri"/>
                <a:cs typeface="Times New Roman"/>
              </a:rPr>
              <a:t>Покрышкин</a:t>
            </a:r>
            <a:r>
              <a:rPr lang="ru-RU" sz="3200" b="1" dirty="0">
                <a:ea typeface="Calibri"/>
                <a:cs typeface="Times New Roman"/>
              </a:rPr>
              <a:t>, которому суждено было позднее стать одним из известнейших асов, совершая </a:t>
            </a:r>
            <a:r>
              <a:rPr lang="ru-RU" sz="3200" b="1" dirty="0" err="1" smtClean="0">
                <a:ea typeface="Calibri"/>
                <a:cs typeface="Times New Roman"/>
              </a:rPr>
              <a:t>разведы-вательный</a:t>
            </a:r>
            <a:r>
              <a:rPr lang="ru-RU" sz="3200" b="1" dirty="0" smtClean="0">
                <a:ea typeface="Calibri"/>
                <a:cs typeface="Times New Roman"/>
              </a:rPr>
              <a:t> </a:t>
            </a:r>
            <a:r>
              <a:rPr lang="ru-RU" sz="3200" b="1" dirty="0">
                <a:ea typeface="Calibri"/>
                <a:cs typeface="Times New Roman"/>
              </a:rPr>
              <a:t>полет с напарником в районе реки Прут на границе с Румынией, вступил в бой с пятью "</a:t>
            </a:r>
            <a:r>
              <a:rPr lang="ru-RU" sz="3200" b="1" dirty="0" err="1">
                <a:ea typeface="Calibri"/>
                <a:cs typeface="Times New Roman"/>
              </a:rPr>
              <a:t>мессершмиттами</a:t>
            </a:r>
            <a:r>
              <a:rPr lang="ru-RU" sz="3200" b="1" dirty="0">
                <a:ea typeface="Calibri"/>
                <a:cs typeface="Times New Roman"/>
              </a:rPr>
              <a:t>" и хотя его миг-3 был поврежден в схватке, он сумел сбить Ме-109.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7963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4"/>
            <a:ext cx="9112789" cy="684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271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471" y="476672"/>
            <a:ext cx="8928992" cy="5719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ea typeface="Calibri"/>
                <a:cs typeface="Times New Roman"/>
              </a:rPr>
              <a:t>Александр Иванович Покрышки воевал с самого первого дня войны и до последнего. За это время он совершил 650 боевых вылетов, в которых провел 156 воздушных боев и официально лично сбил 59 самолетов противника и 6 самолетов в группе. Является вторым по результативности асом стран антигитлеровской коалиции после Ивана </a:t>
            </a:r>
            <a:r>
              <a:rPr lang="ru-RU" sz="3200" b="1" dirty="0" err="1">
                <a:ea typeface="Calibri"/>
                <a:cs typeface="Times New Roman"/>
              </a:rPr>
              <a:t>Кожедуба</a:t>
            </a:r>
            <a:r>
              <a:rPr lang="ru-RU" sz="3200" b="1" dirty="0">
                <a:ea typeface="Calibri"/>
                <a:cs typeface="Times New Roman"/>
              </a:rPr>
              <a:t>. В годы войны летал на самолетах миг-3, Як-1 и американском P-39 «</a:t>
            </a:r>
            <a:r>
              <a:rPr lang="ru-RU" sz="3200" b="1" dirty="0" err="1">
                <a:ea typeface="Calibri"/>
                <a:cs typeface="Times New Roman"/>
              </a:rPr>
              <a:t>Аэрокобра</a:t>
            </a:r>
            <a:r>
              <a:rPr lang="ru-RU" sz="3200" b="1" dirty="0">
                <a:ea typeface="Calibri"/>
                <a:cs typeface="Times New Roman"/>
              </a:rPr>
              <a:t>».</a:t>
            </a:r>
            <a:endParaRPr lang="ru-RU" sz="32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1018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095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5827" y="332656"/>
            <a:ext cx="8784976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ea typeface="Calibri"/>
                <a:cs typeface="Times New Roman"/>
              </a:rPr>
              <a:t>Цифра сбитых самолетов является весьма условной. Довольно часто Александр </a:t>
            </a:r>
            <a:r>
              <a:rPr lang="ru-RU" sz="3200" b="1" dirty="0" err="1" smtClean="0">
                <a:ea typeface="Calibri"/>
                <a:cs typeface="Times New Roman"/>
              </a:rPr>
              <a:t>Пок-рышкин</a:t>
            </a:r>
            <a:r>
              <a:rPr lang="ru-RU" sz="3200" b="1" dirty="0" smtClean="0">
                <a:ea typeface="Calibri"/>
                <a:cs typeface="Times New Roman"/>
              </a:rPr>
              <a:t> </a:t>
            </a:r>
            <a:r>
              <a:rPr lang="ru-RU" sz="3200" b="1" dirty="0">
                <a:ea typeface="Calibri"/>
                <a:cs typeface="Times New Roman"/>
              </a:rPr>
              <a:t>совершал глубокие рейды в тыл противника, где ему также удавалось </a:t>
            </a:r>
            <a:r>
              <a:rPr lang="ru-RU" sz="3200" b="1" dirty="0" smtClean="0">
                <a:ea typeface="Calibri"/>
                <a:cs typeface="Times New Roman"/>
              </a:rPr>
              <a:t>одер-живать </a:t>
            </a:r>
            <a:r>
              <a:rPr lang="ru-RU" sz="3200" b="1" dirty="0">
                <a:ea typeface="Calibri"/>
                <a:cs typeface="Times New Roman"/>
              </a:rPr>
              <a:t>победы. Однако засчитывались лишь те из них, которые можно было подтвердить наземными службами, то есть по возможности над своей территорией. Также Александр </a:t>
            </a:r>
            <a:r>
              <a:rPr lang="ru-RU" sz="3200" b="1" dirty="0" err="1">
                <a:ea typeface="Calibri"/>
                <a:cs typeface="Times New Roman"/>
              </a:rPr>
              <a:t>Покрышкин</a:t>
            </a:r>
            <a:r>
              <a:rPr lang="ru-RU" sz="3200" b="1" dirty="0">
                <a:ea typeface="Calibri"/>
                <a:cs typeface="Times New Roman"/>
              </a:rPr>
              <a:t> нередко отдавал сбитые им </a:t>
            </a:r>
            <a:r>
              <a:rPr lang="ru-RU" sz="3200" b="1" dirty="0" smtClean="0">
                <a:ea typeface="Calibri"/>
                <a:cs typeface="Times New Roman"/>
              </a:rPr>
              <a:t>само-</a:t>
            </a:r>
            <a:r>
              <a:rPr lang="ru-RU" sz="3200" b="1" dirty="0" err="1" smtClean="0">
                <a:ea typeface="Calibri"/>
                <a:cs typeface="Times New Roman"/>
              </a:rPr>
              <a:t>леты</a:t>
            </a:r>
            <a:r>
              <a:rPr lang="ru-RU" sz="3200" b="1" dirty="0" smtClean="0">
                <a:ea typeface="Calibri"/>
                <a:cs typeface="Times New Roman"/>
              </a:rPr>
              <a:t> </a:t>
            </a:r>
            <a:r>
              <a:rPr lang="ru-RU" sz="3200" b="1" dirty="0">
                <a:ea typeface="Calibri"/>
                <a:cs typeface="Times New Roman"/>
              </a:rPr>
              <a:t>на счет своим </a:t>
            </a:r>
            <a:r>
              <a:rPr lang="ru-RU" sz="3200" b="1" dirty="0" smtClean="0">
                <a:ea typeface="Calibri"/>
                <a:cs typeface="Times New Roman"/>
              </a:rPr>
              <a:t>подчиненным, </a:t>
            </a:r>
            <a:r>
              <a:rPr lang="ru-RU" sz="3200" b="1" dirty="0" err="1" smtClean="0">
                <a:ea typeface="Calibri"/>
                <a:cs typeface="Times New Roman"/>
              </a:rPr>
              <a:t>стиму-лируя</a:t>
            </a:r>
            <a:r>
              <a:rPr lang="ru-RU" sz="3200" b="1" dirty="0" smtClean="0">
                <a:ea typeface="Calibri"/>
                <a:cs typeface="Times New Roman"/>
              </a:rPr>
              <a:t> </a:t>
            </a:r>
            <a:r>
              <a:rPr lang="ru-RU" sz="3200" b="1" dirty="0">
                <a:ea typeface="Calibri"/>
                <a:cs typeface="Times New Roman"/>
              </a:rPr>
              <a:t>их таким </a:t>
            </a:r>
            <a:r>
              <a:rPr lang="ru-RU" sz="3200" b="1" dirty="0" smtClean="0">
                <a:ea typeface="Calibri"/>
                <a:cs typeface="Times New Roman"/>
              </a:rPr>
              <a:t>образом.</a:t>
            </a:r>
            <a:endParaRPr lang="ru-RU" sz="32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0566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" y="404664"/>
            <a:ext cx="920465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0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250" y="116632"/>
            <a:ext cx="896448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ea typeface="Calibri"/>
              </a:rPr>
              <a:t>Уже во время первых недель войны </a:t>
            </a:r>
            <a:r>
              <a:rPr lang="ru-RU" sz="3200" b="1" dirty="0" err="1">
                <a:ea typeface="Calibri"/>
              </a:rPr>
              <a:t>Покрышкин</a:t>
            </a:r>
            <a:r>
              <a:rPr lang="ru-RU" sz="3200" b="1" dirty="0">
                <a:ea typeface="Calibri"/>
              </a:rPr>
              <a:t> смог понять, что тактика советских ВВС устарела. Тогда же он начал заносить свои записи на этот счет в записную книжку. Он вел аккуратную запись </a:t>
            </a:r>
            <a:r>
              <a:rPr lang="ru-RU" sz="3200" b="1" dirty="0" err="1" smtClean="0">
                <a:ea typeface="Calibri"/>
              </a:rPr>
              <a:t>воздуш-ных</a:t>
            </a:r>
            <a:r>
              <a:rPr lang="ru-RU" sz="3200" b="1" dirty="0" smtClean="0">
                <a:ea typeface="Calibri"/>
              </a:rPr>
              <a:t> </a:t>
            </a:r>
            <a:r>
              <a:rPr lang="ru-RU" sz="3200" b="1" dirty="0">
                <a:ea typeface="Calibri"/>
              </a:rPr>
              <a:t>боев, в которых принимал участие он сам и его друзья, после чего делал детальный анализ написанного. При этом в то время ему приходилось сражаться в очень тяжелых </a:t>
            </a:r>
            <a:r>
              <a:rPr lang="ru-RU" sz="3200" b="1" dirty="0" smtClean="0">
                <a:ea typeface="Calibri"/>
              </a:rPr>
              <a:t>условиях </a:t>
            </a:r>
            <a:r>
              <a:rPr lang="ru-RU" sz="3200" b="1" dirty="0">
                <a:ea typeface="Calibri"/>
              </a:rPr>
              <a:t>постоянного отступления советских войск. Позднее он говорил: «Те, кто не воевал в 1941-1942 годах, не знают </a:t>
            </a:r>
            <a:r>
              <a:rPr lang="ru-RU" sz="3200" b="1" dirty="0" smtClean="0">
                <a:ea typeface="Calibri"/>
              </a:rPr>
              <a:t>настоящей войны</a:t>
            </a:r>
            <a:r>
              <a:rPr lang="ru-RU" sz="3200" b="1" dirty="0">
                <a:ea typeface="Calibri"/>
              </a:rPr>
              <a:t>».</a:t>
            </a:r>
            <a:br>
              <a:rPr lang="ru-RU" sz="3200" b="1" dirty="0">
                <a:ea typeface="Calibri"/>
              </a:rPr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975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 небе Покрышки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4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91439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Суровый знаменитый русский ас!</a:t>
            </a:r>
            <a:br>
              <a:rPr lang="ru-RU" sz="3200" b="1" dirty="0"/>
            </a:br>
            <a:r>
              <a:rPr lang="ru-RU" sz="3200" b="1" dirty="0"/>
              <a:t>Что может с его подвигом сравниться?!</a:t>
            </a:r>
            <a:br>
              <a:rPr lang="ru-RU" sz="3200" b="1" dirty="0"/>
            </a:br>
            <a:r>
              <a:rPr lang="ru-RU" sz="3200" b="1" dirty="0"/>
              <a:t>А сколько жизней он от гитлеровцев спас?!</a:t>
            </a:r>
            <a:br>
              <a:rPr lang="ru-RU" sz="3200" b="1" dirty="0"/>
            </a:br>
            <a:r>
              <a:rPr lang="ru-RU" sz="3200" b="1" dirty="0"/>
              <a:t>В каких боях отважно смог сразиться?!</a:t>
            </a:r>
            <a:br>
              <a:rPr lang="ru-RU" sz="3200" b="1" dirty="0"/>
            </a:br>
            <a:r>
              <a:rPr lang="ru-RU" sz="3200" b="1" dirty="0" smtClean="0"/>
              <a:t>Где </a:t>
            </a:r>
            <a:r>
              <a:rPr lang="ru-RU" sz="3200" b="1" dirty="0"/>
              <a:t>только ни летал его МИГ-3,</a:t>
            </a:r>
            <a:br>
              <a:rPr lang="ru-RU" sz="3200" b="1" dirty="0"/>
            </a:br>
            <a:r>
              <a:rPr lang="ru-RU" sz="3200" b="1" dirty="0"/>
              <a:t>Где только ни кружился И-16?</a:t>
            </a:r>
            <a:br>
              <a:rPr lang="ru-RU" sz="3200" b="1" dirty="0"/>
            </a:br>
            <a:r>
              <a:rPr lang="ru-RU" sz="3200" b="1" dirty="0"/>
              <a:t>И ЯК-1 не миновал войны,</a:t>
            </a:r>
            <a:br>
              <a:rPr lang="ru-RU" sz="3200" b="1" dirty="0"/>
            </a:br>
            <a:r>
              <a:rPr lang="ru-RU" sz="3200" b="1" dirty="0" err="1"/>
              <a:t>Аэрокобра</a:t>
            </a:r>
            <a:r>
              <a:rPr lang="ru-RU" sz="3200" b="1" dirty="0"/>
              <a:t> не спешила сдаться!</a:t>
            </a:r>
            <a:br>
              <a:rPr lang="ru-RU" sz="3200" b="1" dirty="0"/>
            </a:br>
            <a:r>
              <a:rPr lang="ru-RU" sz="3200" b="1" dirty="0" smtClean="0"/>
              <a:t>А потому</a:t>
            </a:r>
            <a:r>
              <a:rPr lang="ru-RU" sz="3200" b="1" dirty="0"/>
              <a:t>, что за штурвалом- он!</a:t>
            </a:r>
            <a:br>
              <a:rPr lang="ru-RU" sz="3200" b="1" dirty="0"/>
            </a:br>
            <a:r>
              <a:rPr lang="ru-RU" sz="3200" b="1" dirty="0"/>
              <a:t>Искусный мастер- лётчик-истребитель!</a:t>
            </a:r>
            <a:br>
              <a:rPr lang="ru-RU" sz="3200" b="1" dirty="0"/>
            </a:br>
            <a:r>
              <a:rPr lang="ru-RU" sz="3200" b="1" dirty="0"/>
              <a:t>Умело вёл он каждый новый бой,</a:t>
            </a:r>
            <a:br>
              <a:rPr lang="ru-RU" sz="3200" b="1" dirty="0"/>
            </a:br>
            <a:r>
              <a:rPr lang="ru-RU" sz="3200" b="1" dirty="0"/>
              <a:t>Небесных рубежей страны </a:t>
            </a:r>
            <a:r>
              <a:rPr lang="ru-RU" sz="3200" b="1" dirty="0" smtClean="0"/>
              <a:t>хранитель.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3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249" y="836712"/>
            <a:ext cx="8570143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ea typeface="Calibri"/>
                <a:cs typeface="Times New Roman"/>
              </a:rPr>
              <a:t>2020 год в нашей стране </a:t>
            </a:r>
            <a:r>
              <a:rPr lang="ru-RU" sz="4400" b="1" dirty="0" smtClean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ea typeface="Calibri"/>
                <a:cs typeface="Times New Roman"/>
              </a:rPr>
              <a:t>объявлен  </a:t>
            </a:r>
            <a:r>
              <a:rPr lang="ru-RU" sz="44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ea typeface="Calibri"/>
                <a:cs typeface="Times New Roman"/>
              </a:rPr>
              <a:t>Годом памяти и славы в  целях сохранения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ea typeface="Calibri"/>
                <a:cs typeface="Times New Roman"/>
              </a:rPr>
              <a:t>историчес</a:t>
            </a:r>
            <a:r>
              <a:rPr lang="ru-RU" sz="4400" b="1" dirty="0" smtClean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ea typeface="Calibri"/>
                <a:cs typeface="Times New Roman"/>
              </a:rPr>
              <a:t>-кой </a:t>
            </a:r>
            <a:r>
              <a:rPr lang="ru-RU" sz="44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ea typeface="Calibri"/>
                <a:cs typeface="Times New Roman"/>
              </a:rPr>
              <a:t>памяти и в ознаменование 75-летия Победы в Великой Отечественной войне </a:t>
            </a:r>
            <a:r>
              <a:rPr lang="ru-RU" sz="4400" b="1" dirty="0" smtClean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ea typeface="Calibri"/>
                <a:cs typeface="Times New Roman"/>
              </a:rPr>
              <a:t>1941-1945г.</a:t>
            </a:r>
            <a:endParaRPr lang="ru-RU" sz="4400" b="1" dirty="0"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6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"/>
            <a:ext cx="9176221" cy="685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487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476672"/>
            <a:ext cx="8856984" cy="5719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209675" algn="l"/>
              </a:tabLst>
            </a:pPr>
            <a:r>
              <a:rPr lang="ru-RU" sz="3200" b="1" dirty="0">
                <a:ea typeface="Calibri"/>
                <a:cs typeface="Times New Roman"/>
              </a:rPr>
              <a:t>Наша авиация вступила в Великую </a:t>
            </a:r>
            <a:r>
              <a:rPr lang="ru-RU" sz="3200" b="1" dirty="0" err="1" smtClean="0">
                <a:ea typeface="Calibri"/>
                <a:cs typeface="Times New Roman"/>
              </a:rPr>
              <a:t>Отечест</a:t>
            </a:r>
            <a:r>
              <a:rPr lang="ru-RU" sz="3200" b="1" dirty="0" smtClean="0">
                <a:ea typeface="Calibri"/>
                <a:cs typeface="Times New Roman"/>
              </a:rPr>
              <a:t>-венную </a:t>
            </a:r>
            <a:r>
              <a:rPr lang="ru-RU" sz="3200" b="1" dirty="0">
                <a:ea typeface="Calibri"/>
                <a:cs typeface="Times New Roman"/>
              </a:rPr>
              <a:t>войну в крайне неблагоприятных </a:t>
            </a:r>
            <a:r>
              <a:rPr lang="ru-RU" sz="3200" b="1" dirty="0" smtClean="0">
                <a:ea typeface="Calibri"/>
                <a:cs typeface="Times New Roman"/>
              </a:rPr>
              <a:t>ус-</a:t>
            </a:r>
            <a:r>
              <a:rPr lang="ru-RU" sz="3200" b="1" dirty="0" err="1" smtClean="0">
                <a:ea typeface="Calibri"/>
                <a:cs typeface="Times New Roman"/>
              </a:rPr>
              <a:t>ловиях</a:t>
            </a:r>
            <a:r>
              <a:rPr lang="ru-RU" sz="3200" b="1" dirty="0">
                <a:ea typeface="Calibri"/>
                <a:cs typeface="Times New Roman"/>
              </a:rPr>
              <a:t>. Особенно трудными оказались первые дни, когда был нанесен большой урон нашей авиации на аэродромах. Врагу удалось </a:t>
            </a:r>
            <a:r>
              <a:rPr lang="ru-RU" sz="3200" b="1" dirty="0" err="1" smtClean="0">
                <a:ea typeface="Calibri"/>
                <a:cs typeface="Times New Roman"/>
              </a:rPr>
              <a:t>завое-вать</a:t>
            </a:r>
            <a:r>
              <a:rPr lang="ru-RU" sz="3200" b="1" dirty="0" smtClean="0">
                <a:ea typeface="Calibri"/>
                <a:cs typeface="Times New Roman"/>
              </a:rPr>
              <a:t> </a:t>
            </a:r>
            <a:r>
              <a:rPr lang="ru-RU" sz="3200" b="1" dirty="0">
                <a:ea typeface="Calibri"/>
                <a:cs typeface="Times New Roman"/>
              </a:rPr>
              <a:t>господство в воздухе. Однако ему не </a:t>
            </a:r>
            <a:r>
              <a:rPr lang="ru-RU" sz="3200" b="1" dirty="0" smtClean="0">
                <a:ea typeface="Calibri"/>
                <a:cs typeface="Times New Roman"/>
              </a:rPr>
              <a:t>уда-лось </a:t>
            </a:r>
            <a:r>
              <a:rPr lang="ru-RU" sz="3200" b="1" dirty="0">
                <a:ea typeface="Calibri"/>
                <a:cs typeface="Times New Roman"/>
              </a:rPr>
              <a:t>достичь главной цели — сломить </a:t>
            </a:r>
            <a:r>
              <a:rPr lang="ru-RU" sz="3200" b="1" dirty="0" err="1" smtClean="0">
                <a:ea typeface="Calibri"/>
                <a:cs typeface="Times New Roman"/>
              </a:rPr>
              <a:t>высо</a:t>
            </a:r>
            <a:r>
              <a:rPr lang="ru-RU" sz="3200" b="1" dirty="0" smtClean="0">
                <a:ea typeface="Calibri"/>
                <a:cs typeface="Times New Roman"/>
              </a:rPr>
              <a:t>-кий </a:t>
            </a:r>
            <a:r>
              <a:rPr lang="ru-RU" sz="3200" b="1" dirty="0">
                <a:ea typeface="Calibri"/>
                <a:cs typeface="Times New Roman"/>
              </a:rPr>
              <a:t>моральный дух советских летчиков, их </a:t>
            </a:r>
            <a:r>
              <a:rPr lang="ru-RU" sz="3200" b="1" dirty="0" smtClean="0">
                <a:ea typeface="Calibri"/>
                <a:cs typeface="Times New Roman"/>
              </a:rPr>
              <a:t>непоколебимую стойкость</a:t>
            </a:r>
            <a:r>
              <a:rPr lang="ru-RU" sz="3200" b="1" dirty="0">
                <a:ea typeface="Calibri"/>
                <a:cs typeface="Times New Roman"/>
              </a:rPr>
              <a:t>, стремление </a:t>
            </a:r>
            <a:r>
              <a:rPr lang="ru-RU" sz="3200" b="1" dirty="0" err="1" smtClean="0">
                <a:ea typeface="Calibri"/>
                <a:cs typeface="Times New Roman"/>
              </a:rPr>
              <a:t>выпол</a:t>
            </a:r>
            <a:r>
              <a:rPr lang="ru-RU" sz="3200" b="1" dirty="0" smtClean="0">
                <a:ea typeface="Calibri"/>
                <a:cs typeface="Times New Roman"/>
              </a:rPr>
              <a:t>-нить </a:t>
            </a:r>
            <a:r>
              <a:rPr lang="ru-RU" sz="3200" b="1" dirty="0">
                <a:ea typeface="Calibri"/>
                <a:cs typeface="Times New Roman"/>
              </a:rPr>
              <a:t>боевую задачу любой ценой.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1244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/>
          <a:stretch/>
        </p:blipFill>
        <p:spPr bwMode="auto">
          <a:xfrm>
            <a:off x="0" y="-1"/>
            <a:ext cx="9144000" cy="691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331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784976" cy="628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u="sng" dirty="0">
                <a:solidFill>
                  <a:srgbClr val="00B050"/>
                </a:solidFill>
                <a:ea typeface="Calibri"/>
                <a:cs typeface="Times New Roman"/>
              </a:rPr>
              <a:t>. </a:t>
            </a:r>
            <a:r>
              <a:rPr lang="ru-RU" sz="3200" b="1" dirty="0">
                <a:ea typeface="Calibri"/>
                <a:cs typeface="Times New Roman"/>
              </a:rPr>
              <a:t>В первом налете утром 22 июня участвовало около 800 бомбардировщиков и до 500 </a:t>
            </a:r>
            <a:r>
              <a:rPr lang="ru-RU" sz="3200" b="1" dirty="0" err="1" smtClean="0">
                <a:ea typeface="Calibri"/>
                <a:cs typeface="Times New Roman"/>
              </a:rPr>
              <a:t>истре-бителей</a:t>
            </a:r>
            <a:r>
              <a:rPr lang="ru-RU" sz="3200" b="1" dirty="0" smtClean="0">
                <a:ea typeface="Calibri"/>
                <a:cs typeface="Times New Roman"/>
              </a:rPr>
              <a:t> </a:t>
            </a:r>
            <a:r>
              <a:rPr lang="ru-RU" sz="3200" b="1" dirty="0">
                <a:ea typeface="Calibri"/>
                <a:cs typeface="Times New Roman"/>
              </a:rPr>
              <a:t>врага. Отражая первый и </a:t>
            </a:r>
            <a:r>
              <a:rPr lang="ru-RU" sz="3200" b="1" dirty="0" smtClean="0">
                <a:ea typeface="Calibri"/>
                <a:cs typeface="Times New Roman"/>
              </a:rPr>
              <a:t>последую-</a:t>
            </a:r>
            <a:r>
              <a:rPr lang="ru-RU" sz="3200" b="1" dirty="0" err="1" smtClean="0">
                <a:ea typeface="Calibri"/>
                <a:cs typeface="Times New Roman"/>
              </a:rPr>
              <a:t>щие</a:t>
            </a:r>
            <a:r>
              <a:rPr lang="ru-RU" sz="3200" b="1" dirty="0" smtClean="0">
                <a:ea typeface="Calibri"/>
                <a:cs typeface="Times New Roman"/>
              </a:rPr>
              <a:t> </a:t>
            </a:r>
            <a:r>
              <a:rPr lang="ru-RU" sz="3200" b="1" dirty="0">
                <a:ea typeface="Calibri"/>
                <a:cs typeface="Times New Roman"/>
              </a:rPr>
              <a:t>налеты авиации противника, наши </a:t>
            </a:r>
            <a:r>
              <a:rPr lang="ru-RU" sz="3200" b="1" dirty="0" smtClean="0">
                <a:ea typeface="Calibri"/>
                <a:cs typeface="Times New Roman"/>
              </a:rPr>
              <a:t>лет-</a:t>
            </a:r>
            <a:r>
              <a:rPr lang="ru-RU" sz="3200" b="1" dirty="0" err="1" smtClean="0">
                <a:ea typeface="Calibri"/>
                <a:cs typeface="Times New Roman"/>
              </a:rPr>
              <a:t>чики</a:t>
            </a:r>
            <a:r>
              <a:rPr lang="ru-RU" sz="3200" b="1" dirty="0" smtClean="0">
                <a:ea typeface="Calibri"/>
                <a:cs typeface="Times New Roman"/>
              </a:rPr>
              <a:t> </a:t>
            </a:r>
            <a:r>
              <a:rPr lang="ru-RU" sz="3200" b="1" dirty="0">
                <a:ea typeface="Calibri"/>
                <a:cs typeface="Times New Roman"/>
              </a:rPr>
              <a:t>смело вступали в воздушные бои. В этих боях, наряду с применением оружия, </a:t>
            </a:r>
            <a:r>
              <a:rPr lang="ru-RU" sz="3200" b="1" dirty="0" err="1" smtClean="0">
                <a:ea typeface="Calibri"/>
                <a:cs typeface="Times New Roman"/>
              </a:rPr>
              <a:t>советс</a:t>
            </a:r>
            <a:r>
              <a:rPr lang="ru-RU" sz="3200" b="1" dirty="0" smtClean="0">
                <a:ea typeface="Calibri"/>
                <a:cs typeface="Times New Roman"/>
              </a:rPr>
              <a:t>-кие </a:t>
            </a:r>
            <a:r>
              <a:rPr lang="ru-RU" sz="3200" b="1" dirty="0">
                <a:ea typeface="Calibri"/>
                <a:cs typeface="Times New Roman"/>
              </a:rPr>
              <a:t>летчики успешно применяли и таранные удары по вражеским самолетам, стремясь </a:t>
            </a:r>
            <a:r>
              <a:rPr lang="ru-RU" sz="3200" b="1" dirty="0" smtClean="0">
                <a:ea typeface="Calibri"/>
                <a:cs typeface="Times New Roman"/>
              </a:rPr>
              <a:t>любыми </a:t>
            </a:r>
            <a:r>
              <a:rPr lang="ru-RU" sz="3200" b="1" dirty="0">
                <a:ea typeface="Calibri"/>
                <a:cs typeface="Times New Roman"/>
              </a:rPr>
              <a:t>средствами предотвратить удары фашистской авиации по нашим войскам и объектам тыла.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754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r="137"/>
          <a:stretch/>
        </p:blipFill>
        <p:spPr bwMode="auto">
          <a:xfrm>
            <a:off x="-88387" y="620688"/>
            <a:ext cx="923238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207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568952" cy="628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ea typeface="Calibri"/>
                <a:cs typeface="Times New Roman"/>
              </a:rPr>
              <a:t>Уже в первый день войны советские </a:t>
            </a:r>
            <a:r>
              <a:rPr lang="ru-RU" sz="3200" b="1" dirty="0" smtClean="0">
                <a:ea typeface="Calibri"/>
                <a:cs typeface="Times New Roman"/>
              </a:rPr>
              <a:t>лет-</a:t>
            </a:r>
            <a:r>
              <a:rPr lang="ru-RU" sz="3200" b="1" dirty="0" err="1" smtClean="0">
                <a:ea typeface="Calibri"/>
                <a:cs typeface="Times New Roman"/>
              </a:rPr>
              <a:t>чики</a:t>
            </a:r>
            <a:r>
              <a:rPr lang="ru-RU" sz="3200" b="1" dirty="0" smtClean="0">
                <a:ea typeface="Calibri"/>
                <a:cs typeface="Times New Roman"/>
              </a:rPr>
              <a:t>-истребители самоотверженно таранили </a:t>
            </a:r>
            <a:r>
              <a:rPr lang="ru-RU" sz="3200" b="1" dirty="0">
                <a:ea typeface="Calibri"/>
                <a:cs typeface="Times New Roman"/>
              </a:rPr>
              <a:t>16 вражеских самолетов. При этом шестеро из них </a:t>
            </a:r>
            <a:r>
              <a:rPr lang="ru-RU" sz="3200" b="1" dirty="0" smtClean="0">
                <a:ea typeface="Calibri"/>
                <a:cs typeface="Times New Roman"/>
              </a:rPr>
              <a:t>остались </a:t>
            </a:r>
            <a:r>
              <a:rPr lang="ru-RU" sz="3200" b="1" dirty="0">
                <a:ea typeface="Calibri"/>
                <a:cs typeface="Times New Roman"/>
              </a:rPr>
              <a:t>живы. Таранные удары в </a:t>
            </a:r>
            <a:r>
              <a:rPr lang="ru-RU" sz="3200" b="1" dirty="0" smtClean="0">
                <a:ea typeface="Calibri"/>
                <a:cs typeface="Times New Roman"/>
              </a:rPr>
              <a:t>воздухе </a:t>
            </a:r>
            <a:r>
              <a:rPr lang="ru-RU" sz="3200" b="1" dirty="0">
                <a:ea typeface="Calibri"/>
                <a:cs typeface="Times New Roman"/>
              </a:rPr>
              <a:t>прочно вошли в практику боя лет-</a:t>
            </a:r>
            <a:r>
              <a:rPr lang="ru-RU" sz="3200" b="1" dirty="0" err="1">
                <a:ea typeface="Calibri"/>
                <a:cs typeface="Times New Roman"/>
              </a:rPr>
              <a:t>ного</a:t>
            </a:r>
            <a:r>
              <a:rPr lang="ru-RU" sz="3200" b="1" dirty="0">
                <a:ea typeface="Calibri"/>
                <a:cs typeface="Times New Roman"/>
              </a:rPr>
              <a:t> состава всех родов авиации. Более 600 раз прибегали к нему наши летчики. Всего в ходе Великой Отечественной войны </a:t>
            </a:r>
            <a:r>
              <a:rPr lang="ru-RU" sz="3200" b="1" dirty="0" err="1" smtClean="0">
                <a:ea typeface="Calibri"/>
                <a:cs typeface="Times New Roman"/>
              </a:rPr>
              <a:t>летчи</a:t>
            </a:r>
            <a:r>
              <a:rPr lang="ru-RU" sz="3200" b="1" dirty="0" smtClean="0">
                <a:ea typeface="Calibri"/>
                <a:cs typeface="Times New Roman"/>
              </a:rPr>
              <a:t>-</a:t>
            </a:r>
            <a:r>
              <a:rPr lang="ru-RU" sz="3200" b="1" dirty="0" err="1" smtClean="0">
                <a:ea typeface="Calibri"/>
                <a:cs typeface="Times New Roman"/>
              </a:rPr>
              <a:t>ки</a:t>
            </a:r>
            <a:r>
              <a:rPr lang="ru-RU" sz="3200" b="1" dirty="0" smtClean="0">
                <a:ea typeface="Calibri"/>
                <a:cs typeface="Times New Roman"/>
              </a:rPr>
              <a:t>-истребители применили </a:t>
            </a:r>
            <a:r>
              <a:rPr lang="ru-RU" sz="3200" b="1" dirty="0">
                <a:ea typeface="Calibri"/>
                <a:cs typeface="Times New Roman"/>
              </a:rPr>
              <a:t>воздушный </a:t>
            </a:r>
            <a:r>
              <a:rPr lang="ru-RU" sz="3200" b="1" dirty="0" smtClean="0">
                <a:ea typeface="Calibri"/>
                <a:cs typeface="Times New Roman"/>
              </a:rPr>
              <a:t>та-ран </a:t>
            </a:r>
            <a:r>
              <a:rPr lang="ru-RU" sz="3200" b="1" dirty="0">
                <a:ea typeface="Calibri"/>
                <a:cs typeface="Times New Roman"/>
              </a:rPr>
              <a:t>в бою 598 раз, штурмовики — 19 раз и </a:t>
            </a:r>
            <a:r>
              <a:rPr lang="ru-RU" sz="3200" b="1" dirty="0" err="1" smtClean="0">
                <a:ea typeface="Calibri"/>
                <a:cs typeface="Times New Roman"/>
              </a:rPr>
              <a:t>бомбардировшики</a:t>
            </a:r>
            <a:r>
              <a:rPr lang="ru-RU" sz="3200" b="1" dirty="0" smtClean="0">
                <a:ea typeface="Calibri"/>
                <a:cs typeface="Times New Roman"/>
              </a:rPr>
              <a:t> </a:t>
            </a:r>
            <a:r>
              <a:rPr lang="ru-RU" sz="3200" b="1" dirty="0">
                <a:ea typeface="Calibri"/>
                <a:cs typeface="Times New Roman"/>
              </a:rPr>
              <a:t>— 18 раз.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73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44" y="980727"/>
            <a:ext cx="9281864" cy="487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6820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271</TotalTime>
  <Words>608</Words>
  <Application>Microsoft Office PowerPoint</Application>
  <PresentationFormat>Экран (4:3)</PresentationFormat>
  <Paragraphs>20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17</cp:revision>
  <dcterms:created xsi:type="dcterms:W3CDTF">2020-03-12T10:38:44Z</dcterms:created>
  <dcterms:modified xsi:type="dcterms:W3CDTF">2020-03-22T20:44:59Z</dcterms:modified>
</cp:coreProperties>
</file>