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9" r:id="rId5"/>
    <p:sldId id="268" r:id="rId6"/>
    <p:sldId id="260" r:id="rId7"/>
    <p:sldId id="269" r:id="rId8"/>
    <p:sldId id="270" r:id="rId9"/>
    <p:sldId id="271" r:id="rId10"/>
    <p:sldId id="261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CC00"/>
    <a:srgbClr val="001746"/>
    <a:srgbClr val="351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kokubani.ru/istorija-kubani/" TargetMode="External"/><Relationship Id="rId2" Type="http://schemas.openxmlformats.org/officeDocument/2006/relationships/hyperlink" Target="https://anapacity.com/istoriya-krasnodarskogo-kraya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opwar.ru/159371-den-edinenija-i-druzhby-slavjan-i-pechalnoe-nastojaschee-slavjanskogo-mira.html" TargetMode="External"/><Relationship Id="rId4" Type="http://schemas.openxmlformats.org/officeDocument/2006/relationships/hyperlink" Target="https://lektsii.org/15-8155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4273550" cy="265176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388937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355976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5952" y="213507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МКУ «Варениковская поселенческая библиотека»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2390" y="692696"/>
            <a:ext cx="4708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НАРОДОВ</a:t>
            </a:r>
          </a:p>
          <a:p>
            <a:r>
              <a:rPr lang="ru-RU" sz="54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    МНОГО -</a:t>
            </a:r>
            <a:endParaRPr lang="ru-RU" sz="54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05064"/>
            <a:ext cx="34863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МИР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ОДИН</a:t>
            </a:r>
            <a:endParaRPr lang="ru-RU" sz="54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4710" y="6252120"/>
            <a:ext cx="15121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2020г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9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Планомерное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заселение Кубани российскими подданными началось после побед России в войнах с Турцией во второй половине 18 века. Екатерина II переселила на Кубань 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Запарожское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казачье войско. В 19 веке между Турцией и Россией был произведен обмен населением — из Турции были выселены православные (греки и болгары), из Северного Кавказа — черкесы, исповедующие ислам.</a:t>
            </a:r>
          </a:p>
        </p:txBody>
      </p:sp>
      <p:pic>
        <p:nvPicPr>
          <p:cNvPr id="10242" name="Picture 2" descr="C:\Users\User\Desktop\библио\на 25.06 славяне\6AIA5OP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33460"/>
            <a:ext cx="5436097" cy="3403121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5" y="3385456"/>
            <a:ext cx="49022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20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3284984"/>
            <a:ext cx="86660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Празднование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Дня единения  и дружбы, способствуют укреплению связей славянских народов и сохранению духовной общности восточных и западных славян.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Благодаря этой дате не рвется связь времен, из поколения в поколение передаются самобытные традиции, многовековая культура славянских народов, обычаи и обряды, укрепляется гражданский мир и согласие.</a:t>
            </a:r>
          </a:p>
        </p:txBody>
      </p:sp>
      <p:pic>
        <p:nvPicPr>
          <p:cNvPr id="1026" name="Picture 2" descr="C:\Users\Admin\Desktop\библио\на 25.06 славяне\i.jpg"/>
          <p:cNvPicPr>
            <a:picLocks noChangeAspect="1" noChangeArrowheads="1"/>
          </p:cNvPicPr>
          <p:nvPr/>
        </p:nvPicPr>
        <p:blipFill rotWithShape="1">
          <a:blip r:embed="rId2" cstate="print"/>
          <a:srcRect t="13098"/>
          <a:stretch/>
        </p:blipFill>
        <p:spPr bwMode="auto">
          <a:xfrm>
            <a:off x="4139952" y="600500"/>
            <a:ext cx="4716524" cy="273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User\Desktop\библио\на 25.06 славяне\00273t000133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92054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5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5134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Источники: </a:t>
            </a:r>
            <a:endParaRPr lang="ru-RU" b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r>
              <a:rPr lang="ru-RU" u="sng" dirty="0">
                <a:hlinkClick r:id="rId2"/>
              </a:rPr>
              <a:t>https://anapacity.com/istoriya-krasnodarskogo-kraya/</a:t>
            </a:r>
            <a:endParaRPr lang="ru-RU" dirty="0"/>
          </a:p>
          <a:p>
            <a:r>
              <a:rPr lang="ru-RU" u="sng" dirty="0">
                <a:hlinkClick r:id="rId3"/>
              </a:rPr>
              <a:t>https://okokubani.ru/istorija-kubani/</a:t>
            </a:r>
            <a:endParaRPr lang="ru-RU" dirty="0"/>
          </a:p>
          <a:p>
            <a:r>
              <a:rPr lang="ru-RU" u="sng" dirty="0">
                <a:hlinkClick r:id="rId4"/>
              </a:rPr>
              <a:t>https://lektsii.org/15-81556.html</a:t>
            </a:r>
            <a:endParaRPr lang="ru-RU" dirty="0"/>
          </a:p>
          <a:p>
            <a:r>
              <a:rPr lang="ru-RU" u="sng" dirty="0">
                <a:hlinkClick r:id="rId5"/>
              </a:rPr>
              <a:t>https://topwar.ru/159371-den-edinenija-i-druzhby-slavjan-i-pechalnoe-nastojaschee-slavjanskogo-mira.html</a:t>
            </a:r>
            <a:endParaRPr 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Наш адрес: </a:t>
            </a:r>
            <a:endParaRPr lang="ru-RU" b="1" i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ст. Варениковская, Советская, 41 </a:t>
            </a:r>
            <a:endParaRPr lang="ru-RU" i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Телефон</a:t>
            </a:r>
            <a:r>
              <a:rPr lang="en-US" i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: 8-861-31-7-08-07 </a:t>
            </a:r>
            <a:endParaRPr lang="ru-RU" i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Сайт</a:t>
            </a:r>
            <a:r>
              <a:rPr lang="en-US" b="1" i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b="1" i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var</a:t>
            </a:r>
            <a:r>
              <a:rPr lang="en-US" i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-biblio.ru </a:t>
            </a:r>
            <a:endParaRPr lang="ru-RU" i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@ </a:t>
            </a:r>
            <a:r>
              <a:rPr lang="en-US" i="1" dirty="0" err="1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var</a:t>
            </a:r>
            <a:r>
              <a:rPr lang="en-US" i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_</a:t>
            </a:r>
            <a:r>
              <a:rPr lang="en-US" i="1" dirty="0" err="1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biblioteka</a:t>
            </a:r>
            <a:r>
              <a:rPr lang="en-US" i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i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3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51609"/>
                </a:solidFill>
                <a:latin typeface="Georgia" panose="02040502050405020303" pitchFamily="18" charset="0"/>
              </a:rPr>
              <a:t>    </a:t>
            </a:r>
            <a:r>
              <a:rPr lang="ru-RU" sz="2400" b="1" dirty="0" smtClean="0">
                <a:solidFill>
                  <a:srgbClr val="001746"/>
                </a:solidFill>
                <a:latin typeface="Georgia" panose="02040502050405020303" pitchFamily="18" charset="0"/>
              </a:rPr>
              <a:t>25 </a:t>
            </a:r>
            <a:r>
              <a:rPr lang="ru-RU" sz="2400" b="1" dirty="0">
                <a:solidFill>
                  <a:srgbClr val="001746"/>
                </a:solidFill>
                <a:latin typeface="Georgia" panose="02040502050405020303" pitchFamily="18" charset="0"/>
              </a:rPr>
              <a:t>июня славяне всего </a:t>
            </a:r>
            <a:r>
              <a:rPr lang="ru-RU" sz="2400" b="1" dirty="0" smtClean="0">
                <a:solidFill>
                  <a:srgbClr val="001746"/>
                </a:solidFill>
                <a:latin typeface="Georgia" panose="02040502050405020303" pitchFamily="18" charset="0"/>
              </a:rPr>
              <a:t>мира отмечают День дружбы и единения. </a:t>
            </a:r>
            <a:r>
              <a:rPr lang="ru-RU" sz="2400" b="1" dirty="0">
                <a:solidFill>
                  <a:srgbClr val="001746"/>
                </a:solidFill>
                <a:latin typeface="Georgia" panose="02040502050405020303" pitchFamily="18" charset="0"/>
              </a:rPr>
              <a:t>Наиболее широко эта дата отмечается тремя восточно-славянскими странами — Россией, Украиной и Белоруссией.</a:t>
            </a:r>
          </a:p>
        </p:txBody>
      </p:sp>
      <p:pic>
        <p:nvPicPr>
          <p:cNvPr id="2050" name="Picture 2" descr="C:\Users\User\Desktop\библио\на 25.06 славяне\s1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/>
          <a:stretch/>
        </p:blipFill>
        <p:spPr bwMode="auto">
          <a:xfrm>
            <a:off x="-180528" y="2231409"/>
            <a:ext cx="5706551" cy="405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библио\на 25.06 славяне\large_58924ca7bd608152501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610126" cy="302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5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3212976"/>
            <a:ext cx="84609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Славяне представляют собой крупнейшую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языковую и культурную общность народов мира. Общая численность славян в мире составляет 300-350 миллионов человек. Выделяют западных (поляки, чехи, словаки, кашубы и лужичане), южных (болгары, сербы, хорваты, боснийцы, македонцы, словенцы, черногорцы) и восточных славян (белорусы, русские, украинцы, русины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075" name="Picture 3" descr="C:\Users\User\Desktop\библио\на 25.06 славяне\130626_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70" y="238959"/>
            <a:ext cx="4958278" cy="2665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библио\на 25.06 славяне\2019-06-24-496_11026-1_321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3" y="238959"/>
            <a:ext cx="3998218" cy="266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6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Славяне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составляют основную часть населения России, Украины, Белоруссии, Польши, Чехии, Хорватии, Словакии, Болгарии, Сербии и Черногории, проживают также во всех постсоветских странах, Венгрии, Греции, Германии, Австрии, Италии, в странах Америки и в Австралии.</a:t>
            </a:r>
          </a:p>
        </p:txBody>
      </p:sp>
      <p:pic>
        <p:nvPicPr>
          <p:cNvPr id="4098" name="Picture 2" descr="C:\Users\User\Desktop\библио\на 25.06 славяне\0a95a46e2912ddorig_5b2f6039cf6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657316" cy="3278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8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2210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Идея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единения славянских народов уходит глубоко в историю, к созданию общей письменности святыми равноапостольными Кириллом и 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Мефодием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, которые почитаются как в России, так и в ряде других славянских государств.</a:t>
            </a:r>
          </a:p>
        </p:txBody>
      </p:sp>
      <p:pic>
        <p:nvPicPr>
          <p:cNvPr id="5123" name="Picture 3" descr="C:\Users\User\Desktop\библио\на 25.06 славяне\s12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5497934" cy="329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библио\на 25.06 славяне\fAJoQzG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560"/>
            <a:ext cx="3722737" cy="328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645024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Впервые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славяне появились на Кубани в 10 веке. После похода киевского князя Игоря на Византию в 944 г. В 60-х годах Х века под лучами знойного ку6анского солнца заблистали доспехи воинственной дружины князя Святослава. 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Тамани появляется  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Тмутараканское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княжество, ставшее до монголо-татарского нашествия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вотчиной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русских князей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User\Desktop\библио\на 25.06 славяне\pohodknjazjai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-66314"/>
            <a:ext cx="5904656" cy="385535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библио\на 25.06 славяне\Bm4g0mP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1" y="476672"/>
            <a:ext cx="4696960" cy="294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4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173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В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конце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Х</a:t>
            </a:r>
            <a:r>
              <a:rPr lang="en-US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Y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II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века на Кубани появляются русские поселенцы. Ими были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раскольники, бежавшие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от феодального гнета под религиозным знаменем старой веры. Кубань привлекает к себе не только старообрядцев, но и обездоленных людей. Поселились они в устье реки Лабы. </a:t>
            </a:r>
          </a:p>
        </p:txBody>
      </p:sp>
      <p:pic>
        <p:nvPicPr>
          <p:cNvPr id="7172" name="Picture 4" descr="C:\Users\User\Desktop\библио\на 25.06 славяне\tuyFQI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28629"/>
            <a:ext cx="4176464" cy="239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библио\на 25.06 славяне\3fZUXD9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536504" cy="3069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4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55" y="3324760"/>
            <a:ext cx="866472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</a:t>
            </a:r>
            <a:r>
              <a:rPr lang="ru-RU" sz="23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sz="2300" b="1" dirty="0">
                <a:solidFill>
                  <a:srgbClr val="002060"/>
                </a:solidFill>
                <a:latin typeface="Georgia" panose="02040502050405020303" pitchFamily="18" charset="0"/>
              </a:rPr>
              <a:t>1708 г. на Кубань после подавления восстания Булавина пробирается несколько тысяч повстанцев во главе с </a:t>
            </a:r>
            <a:r>
              <a:rPr lang="ru-RU" sz="23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булавинским</a:t>
            </a:r>
            <a:r>
              <a:rPr lang="ru-RU" sz="2300" b="1" dirty="0">
                <a:solidFill>
                  <a:srgbClr val="002060"/>
                </a:solidFill>
                <a:latin typeface="Georgia" panose="02040502050405020303" pitchFamily="18" charset="0"/>
              </a:rPr>
              <a:t> полковником Игнатом Некрасовым. </a:t>
            </a:r>
            <a:r>
              <a:rPr lang="ru-RU" sz="23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Тайными </a:t>
            </a:r>
            <a:r>
              <a:rPr lang="ru-RU" sz="2300" b="1" dirty="0">
                <a:solidFill>
                  <a:srgbClr val="002060"/>
                </a:solidFill>
                <a:latin typeface="Georgia" panose="02040502050405020303" pitchFamily="18" charset="0"/>
              </a:rPr>
              <a:t>путями идут на Кубань те, кто бежал от царской расправы и крепостной неволи. Здесь в </a:t>
            </a:r>
            <a:r>
              <a:rPr lang="ru-RU" sz="23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прикубанских</a:t>
            </a:r>
            <a:r>
              <a:rPr lang="ru-RU" sz="2300" b="1" dirty="0">
                <a:solidFill>
                  <a:srgbClr val="002060"/>
                </a:solidFill>
                <a:latin typeface="Georgia" panose="02040502050405020303" pitchFamily="18" charset="0"/>
              </a:rPr>
              <a:t> плавнях - между Копылом (Славянск-на-Кубани) и Темрюком пытались они обрести вольную жизнь, построив три укрепленных годка.</a:t>
            </a:r>
          </a:p>
        </p:txBody>
      </p:sp>
      <p:pic>
        <p:nvPicPr>
          <p:cNvPr id="8194" name="Picture 2" descr="C:\Users\User\Desktop\библио\на 25.06 славяне\XnY3bOG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352" y="-367597"/>
            <a:ext cx="4873469" cy="412415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библио\на 25.06 славяне\on5WSLp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0" y="223436"/>
            <a:ext cx="4929038" cy="310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1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15719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В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январе 1778 г. русскими войсками на Кубани стал командовать А. В. Суворов, начавший строительство Кубанской оборонительной линии по правому берегу р. Кубани.</a:t>
            </a:r>
          </a:p>
        </p:txBody>
      </p:sp>
      <p:pic>
        <p:nvPicPr>
          <p:cNvPr id="9221" name="Picture 5" descr="C:\Users\User\Desktop\библио\на 25.06 славяне\kavkaz_line-1024x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6745"/>
            <a:ext cx="7395190" cy="4766431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00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496</TotalTime>
  <Words>364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37</cp:revision>
  <dcterms:created xsi:type="dcterms:W3CDTF">2020-06-10T11:23:10Z</dcterms:created>
  <dcterms:modified xsi:type="dcterms:W3CDTF">2020-06-13T18:31:04Z</dcterms:modified>
</cp:coreProperties>
</file>